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12192000"/>
  <p:notesSz cx="6858000" cy="9144000"/>
  <p:embeddedFontLst>
    <p:embeddedFont>
      <p:font typeface="Candar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jt1q6axkN9jCjtqdAVVmCBZwhP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D8B5BE1-CCB3-4750-8394-1197ABA700EC}">
  <a:tblStyle styleId="{3D8B5BE1-CCB3-4750-8394-1197ABA700E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ndara-italic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Candara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andara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andar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7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7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8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8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/>
          <p:nvPr>
            <p:ph idx="2" type="sldImg"/>
          </p:nvPr>
        </p:nvSpPr>
        <p:spPr>
          <a:xfrm>
            <a:off x="685800" y="1143000"/>
            <a:ext cx="548604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DT4GS is an “</a:t>
            </a:r>
            <a:r>
              <a:rPr b="1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Open Digital Twining Framework for Green Shipping</a:t>
            </a: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” providing a comprehensive digital representation of ships (DT4GS Open </a:t>
            </a:r>
            <a:r>
              <a:rPr b="1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Models</a:t>
            </a: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Library) and </a:t>
            </a:r>
            <a:r>
              <a:rPr b="1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standard Connectors </a:t>
            </a: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ship and shipping  data sources enabling </a:t>
            </a:r>
            <a:r>
              <a:rPr b="1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data-driven decision making for sustainable, low-emissions, high-efficiency ship operations</a:t>
            </a: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sz="1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proposed methodology highlights the following: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 </a:t>
            </a:r>
            <a:r>
              <a:rPr b="1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Open DT4GS Infrastructure Development and Deployment tools </a:t>
            </a: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including semantic gateways to facilitate interaction with external platforms and applications. In addition, provide tools for tuning a ship (Digital Twin) control model enabling ship specific operational optimisation coupled with decarbonisation transition management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Provide reference </a:t>
            </a:r>
            <a:r>
              <a:rPr b="1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DT4GS Applications</a:t>
            </a: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architectures and components, further facilitating development of green shipping DTs for: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Ship Operational Optimisation against specific environmental and economic KPIs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evaluation, selection and deployment of Decarbonisation Solutions (DS) for individual ships targeting </a:t>
            </a:r>
            <a:r>
              <a:rPr b="0" lang="en-GB" sz="9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55</a:t>
            </a: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% reduced CO</a:t>
            </a:r>
            <a:r>
              <a:rPr b="0" baseline="-2500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2e</a:t>
            </a: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by 2030 (Intelligent DS Assistant)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multi-stakeholder Green Ship Design Construction and Operation.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1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Deploy and validate DTs in 4 Living Labs for different ship types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LL1 EURONAV Tanker centric DT;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LL2 DANAOS Container centric DT;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LL3 Baleària ROPAX centric DT;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LL4 STARBULK Bulk centric DT;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7430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•"/>
            </a:pPr>
            <a:r>
              <a:rPr b="0" lang="en-GB" sz="11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LL5 Extended industry LL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/>
          <p:nvPr>
            <p:ph idx="2" type="sldImg"/>
          </p:nvPr>
        </p:nvSpPr>
        <p:spPr>
          <a:xfrm>
            <a:off x="685800" y="1143000"/>
            <a:ext cx="548604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5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latin typeface="Arial"/>
                <a:ea typeface="Arial"/>
                <a:cs typeface="Arial"/>
                <a:sym typeface="Arial"/>
              </a:rPr>
              <a:t>The DT4GS Open Digital Twin Framework will enable ship operators and other industry stakeholders to set up their </a:t>
            </a:r>
            <a:r>
              <a:rPr b="1" lang="en-GB" sz="1200" strike="noStrike">
                <a:latin typeface="Arial"/>
                <a:ea typeface="Arial"/>
                <a:cs typeface="Arial"/>
                <a:sym typeface="Arial"/>
              </a:rPr>
              <a:t>own DTs based on their own models and data</a:t>
            </a:r>
            <a:r>
              <a:rPr b="0" lang="en-GB" sz="1200" strike="noStrike">
                <a:latin typeface="Arial"/>
                <a:ea typeface="Arial"/>
                <a:cs typeface="Arial"/>
                <a:sym typeface="Arial"/>
              </a:rPr>
              <a:t> and build  their own confidential </a:t>
            </a:r>
            <a:r>
              <a:rPr b="1" lang="en-GB" sz="1200" strike="noStrike">
                <a:latin typeface="Arial"/>
                <a:ea typeface="Arial"/>
                <a:cs typeface="Arial"/>
                <a:sym typeface="Arial"/>
              </a:rPr>
              <a:t>data-driven decision-making systems for low-emissions, high-efficiency ship / fleet operations,</a:t>
            </a:r>
            <a:r>
              <a:rPr b="0" lang="en-GB" sz="1200" strike="noStrike">
                <a:latin typeface="Arial"/>
                <a:ea typeface="Arial"/>
                <a:cs typeface="Arial"/>
                <a:sym typeface="Arial"/>
              </a:rPr>
              <a:t> at reasonable cost.</a:t>
            </a:r>
            <a:endParaRPr b="0" sz="1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6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542ff9906b_0_0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542ff9906b_0_0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2542ff9906b_0_0:notes"/>
          <p:cNvSpPr txBox="1"/>
          <p:nvPr>
            <p:ph idx="12" type="sldNum"/>
          </p:nvPr>
        </p:nvSpPr>
        <p:spPr>
          <a:xfrm>
            <a:off x="4399200" y="9555480"/>
            <a:ext cx="3372900" cy="502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5435e7dfec_0_11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5435e7dfec_0_11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g25435e7dfec_0_11:notes"/>
          <p:cNvSpPr txBox="1"/>
          <p:nvPr>
            <p:ph idx="12" type="sldNum"/>
          </p:nvPr>
        </p:nvSpPr>
        <p:spPr>
          <a:xfrm>
            <a:off x="4399200" y="9555480"/>
            <a:ext cx="3372900" cy="502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5435e7dfec_0_22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5435e7dfec_0_22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g25435e7dfec_0_22:notes"/>
          <p:cNvSpPr txBox="1"/>
          <p:nvPr>
            <p:ph idx="12" type="sldNum"/>
          </p:nvPr>
        </p:nvSpPr>
        <p:spPr>
          <a:xfrm>
            <a:off x="4399200" y="9555480"/>
            <a:ext cx="3372900" cy="502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156320" y="23482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" type="body"/>
          </p:nvPr>
        </p:nvSpPr>
        <p:spPr>
          <a:xfrm>
            <a:off x="1156320" y="234828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2" type="body"/>
          </p:nvPr>
        </p:nvSpPr>
        <p:spPr>
          <a:xfrm>
            <a:off x="1156320" y="46209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" type="body"/>
          </p:nvPr>
        </p:nvSpPr>
        <p:spPr>
          <a:xfrm>
            <a:off x="115632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2" type="body"/>
          </p:nvPr>
        </p:nvSpPr>
        <p:spPr>
          <a:xfrm>
            <a:off x="654444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3" type="body"/>
          </p:nvPr>
        </p:nvSpPr>
        <p:spPr>
          <a:xfrm>
            <a:off x="115632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4" type="body"/>
          </p:nvPr>
        </p:nvSpPr>
        <p:spPr>
          <a:xfrm>
            <a:off x="654444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" type="body"/>
          </p:nvPr>
        </p:nvSpPr>
        <p:spPr>
          <a:xfrm>
            <a:off x="1156320" y="234828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2" type="body"/>
          </p:nvPr>
        </p:nvSpPr>
        <p:spPr>
          <a:xfrm>
            <a:off x="4711680" y="234828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3" type="body"/>
          </p:nvPr>
        </p:nvSpPr>
        <p:spPr>
          <a:xfrm>
            <a:off x="8267400" y="234828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4" type="body"/>
          </p:nvPr>
        </p:nvSpPr>
        <p:spPr>
          <a:xfrm>
            <a:off x="1156320" y="46209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5" type="body"/>
          </p:nvPr>
        </p:nvSpPr>
        <p:spPr>
          <a:xfrm>
            <a:off x="4711680" y="46209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3"/>
          <p:cNvSpPr txBox="1"/>
          <p:nvPr>
            <p:ph idx="6" type="body"/>
          </p:nvPr>
        </p:nvSpPr>
        <p:spPr>
          <a:xfrm>
            <a:off x="8267400" y="46209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" type="subTitle"/>
          </p:nvPr>
        </p:nvSpPr>
        <p:spPr>
          <a:xfrm>
            <a:off x="1156320" y="23482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" type="body"/>
          </p:nvPr>
        </p:nvSpPr>
        <p:spPr>
          <a:xfrm>
            <a:off x="1156320" y="23482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" type="body"/>
          </p:nvPr>
        </p:nvSpPr>
        <p:spPr>
          <a:xfrm>
            <a:off x="115632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2" type="body"/>
          </p:nvPr>
        </p:nvSpPr>
        <p:spPr>
          <a:xfrm>
            <a:off x="654444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7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8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" type="body"/>
          </p:nvPr>
        </p:nvSpPr>
        <p:spPr>
          <a:xfrm>
            <a:off x="115632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2" type="body"/>
          </p:nvPr>
        </p:nvSpPr>
        <p:spPr>
          <a:xfrm>
            <a:off x="654444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3" type="body"/>
          </p:nvPr>
        </p:nvSpPr>
        <p:spPr>
          <a:xfrm>
            <a:off x="115632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0"/>
          <p:cNvSpPr txBox="1"/>
          <p:nvPr>
            <p:ph idx="1" type="body"/>
          </p:nvPr>
        </p:nvSpPr>
        <p:spPr>
          <a:xfrm>
            <a:off x="115632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0"/>
          <p:cNvSpPr txBox="1"/>
          <p:nvPr>
            <p:ph idx="2" type="body"/>
          </p:nvPr>
        </p:nvSpPr>
        <p:spPr>
          <a:xfrm>
            <a:off x="654444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3" type="body"/>
          </p:nvPr>
        </p:nvSpPr>
        <p:spPr>
          <a:xfrm>
            <a:off x="654444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1"/>
          <p:cNvSpPr txBox="1"/>
          <p:nvPr>
            <p:ph idx="1" type="body"/>
          </p:nvPr>
        </p:nvSpPr>
        <p:spPr>
          <a:xfrm>
            <a:off x="115632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1"/>
          <p:cNvSpPr txBox="1"/>
          <p:nvPr>
            <p:ph idx="2" type="body"/>
          </p:nvPr>
        </p:nvSpPr>
        <p:spPr>
          <a:xfrm>
            <a:off x="654444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1"/>
          <p:cNvSpPr txBox="1"/>
          <p:nvPr>
            <p:ph idx="3" type="body"/>
          </p:nvPr>
        </p:nvSpPr>
        <p:spPr>
          <a:xfrm>
            <a:off x="1156320" y="46209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2"/>
          <p:cNvSpPr txBox="1"/>
          <p:nvPr>
            <p:ph idx="1" type="body"/>
          </p:nvPr>
        </p:nvSpPr>
        <p:spPr>
          <a:xfrm>
            <a:off x="1156320" y="234828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2"/>
          <p:cNvSpPr txBox="1"/>
          <p:nvPr>
            <p:ph idx="2" type="body"/>
          </p:nvPr>
        </p:nvSpPr>
        <p:spPr>
          <a:xfrm>
            <a:off x="1156320" y="46209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3"/>
          <p:cNvSpPr txBox="1"/>
          <p:nvPr>
            <p:ph idx="1" type="body"/>
          </p:nvPr>
        </p:nvSpPr>
        <p:spPr>
          <a:xfrm>
            <a:off x="115632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3"/>
          <p:cNvSpPr txBox="1"/>
          <p:nvPr>
            <p:ph idx="2" type="body"/>
          </p:nvPr>
        </p:nvSpPr>
        <p:spPr>
          <a:xfrm>
            <a:off x="654444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3"/>
          <p:cNvSpPr txBox="1"/>
          <p:nvPr>
            <p:ph idx="3" type="body"/>
          </p:nvPr>
        </p:nvSpPr>
        <p:spPr>
          <a:xfrm>
            <a:off x="115632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3"/>
          <p:cNvSpPr txBox="1"/>
          <p:nvPr>
            <p:ph idx="4" type="body"/>
          </p:nvPr>
        </p:nvSpPr>
        <p:spPr>
          <a:xfrm>
            <a:off x="654444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4"/>
          <p:cNvSpPr txBox="1"/>
          <p:nvPr>
            <p:ph idx="1" type="body"/>
          </p:nvPr>
        </p:nvSpPr>
        <p:spPr>
          <a:xfrm>
            <a:off x="1156320" y="234828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4"/>
          <p:cNvSpPr txBox="1"/>
          <p:nvPr>
            <p:ph idx="2" type="body"/>
          </p:nvPr>
        </p:nvSpPr>
        <p:spPr>
          <a:xfrm>
            <a:off x="4711680" y="234828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4"/>
          <p:cNvSpPr txBox="1"/>
          <p:nvPr>
            <p:ph idx="3" type="body"/>
          </p:nvPr>
        </p:nvSpPr>
        <p:spPr>
          <a:xfrm>
            <a:off x="8267400" y="234828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4"/>
          <p:cNvSpPr txBox="1"/>
          <p:nvPr>
            <p:ph idx="4" type="body"/>
          </p:nvPr>
        </p:nvSpPr>
        <p:spPr>
          <a:xfrm>
            <a:off x="1156320" y="46209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4"/>
          <p:cNvSpPr txBox="1"/>
          <p:nvPr>
            <p:ph idx="5" type="body"/>
          </p:nvPr>
        </p:nvSpPr>
        <p:spPr>
          <a:xfrm>
            <a:off x="4711680" y="46209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4"/>
          <p:cNvSpPr txBox="1"/>
          <p:nvPr>
            <p:ph idx="6" type="body"/>
          </p:nvPr>
        </p:nvSpPr>
        <p:spPr>
          <a:xfrm>
            <a:off x="8267400" y="46209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body"/>
          </p:nvPr>
        </p:nvSpPr>
        <p:spPr>
          <a:xfrm>
            <a:off x="1156320" y="23482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" type="body"/>
          </p:nvPr>
        </p:nvSpPr>
        <p:spPr>
          <a:xfrm>
            <a:off x="115632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2" type="body"/>
          </p:nvPr>
        </p:nvSpPr>
        <p:spPr>
          <a:xfrm>
            <a:off x="654444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" type="body"/>
          </p:nvPr>
        </p:nvSpPr>
        <p:spPr>
          <a:xfrm>
            <a:off x="115632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2" type="body"/>
          </p:nvPr>
        </p:nvSpPr>
        <p:spPr>
          <a:xfrm>
            <a:off x="654444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3" type="body"/>
          </p:nvPr>
        </p:nvSpPr>
        <p:spPr>
          <a:xfrm>
            <a:off x="115632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" type="body"/>
          </p:nvPr>
        </p:nvSpPr>
        <p:spPr>
          <a:xfrm>
            <a:off x="1156320" y="234828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2" type="body"/>
          </p:nvPr>
        </p:nvSpPr>
        <p:spPr>
          <a:xfrm>
            <a:off x="654444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3" type="body"/>
          </p:nvPr>
        </p:nvSpPr>
        <p:spPr>
          <a:xfrm>
            <a:off x="6544440" y="46209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115632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6544440" y="234828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1156320" y="46209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9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9"/>
          <p:cNvSpPr txBox="1"/>
          <p:nvPr>
            <p:ph idx="10"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9"/>
          <p:cNvSpPr txBox="1"/>
          <p:nvPr>
            <p:ph idx="11"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9"/>
          <p:cNvSpPr txBox="1"/>
          <p:nvPr>
            <p:ph idx="12"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9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1156320" y="23482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418920" y="63468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pic>
        <p:nvPicPr>
          <p:cNvPr descr="Logo&#10;&#10;Description automatically generated" id="67" name="Google Shape;67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835200" y="316800"/>
            <a:ext cx="1518840" cy="12495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&#10;&#10;Description automatically generated" id="68" name="Google Shape;6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28360" y="6298560"/>
            <a:ext cx="1852560" cy="3884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35.png"/><Relationship Id="rId5" Type="http://schemas.openxmlformats.org/officeDocument/2006/relationships/image" Target="../media/image24.png"/><Relationship Id="rId6" Type="http://schemas.openxmlformats.org/officeDocument/2006/relationships/hyperlink" Target="mailto:info@dt4gs.eu" TargetMode="External"/><Relationship Id="rId7" Type="http://schemas.openxmlformats.org/officeDocument/2006/relationships/hyperlink" Target="https://www.linkedin.com/showcase/dt4gs/" TargetMode="External"/><Relationship Id="rId8" Type="http://schemas.openxmlformats.org/officeDocument/2006/relationships/hyperlink" Target="https://dt4gs.eu/" TargetMode="External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image" Target="../media/image29.jpg"/><Relationship Id="rId11" Type="http://schemas.openxmlformats.org/officeDocument/2006/relationships/image" Target="../media/image26.jpg"/><Relationship Id="rId22" Type="http://schemas.openxmlformats.org/officeDocument/2006/relationships/image" Target="../media/image31.jpg"/><Relationship Id="rId10" Type="http://schemas.openxmlformats.org/officeDocument/2006/relationships/image" Target="../media/image5.jpg"/><Relationship Id="rId21" Type="http://schemas.openxmlformats.org/officeDocument/2006/relationships/image" Target="../media/image12.jpg"/><Relationship Id="rId13" Type="http://schemas.openxmlformats.org/officeDocument/2006/relationships/image" Target="../media/image10.jpg"/><Relationship Id="rId24" Type="http://schemas.openxmlformats.org/officeDocument/2006/relationships/image" Target="../media/image23.jpg"/><Relationship Id="rId12" Type="http://schemas.openxmlformats.org/officeDocument/2006/relationships/image" Target="../media/image13.jpg"/><Relationship Id="rId23" Type="http://schemas.openxmlformats.org/officeDocument/2006/relationships/image" Target="../media/image17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t4gs.e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20.jpg"/><Relationship Id="rId15" Type="http://schemas.openxmlformats.org/officeDocument/2006/relationships/image" Target="../media/image6.jpg"/><Relationship Id="rId14" Type="http://schemas.openxmlformats.org/officeDocument/2006/relationships/image" Target="../media/image4.jpg"/><Relationship Id="rId17" Type="http://schemas.openxmlformats.org/officeDocument/2006/relationships/image" Target="../media/image19.jpg"/><Relationship Id="rId16" Type="http://schemas.openxmlformats.org/officeDocument/2006/relationships/image" Target="../media/image14.jpg"/><Relationship Id="rId5" Type="http://schemas.openxmlformats.org/officeDocument/2006/relationships/image" Target="../media/image1.jpg"/><Relationship Id="rId19" Type="http://schemas.openxmlformats.org/officeDocument/2006/relationships/image" Target="../media/image15.jpg"/><Relationship Id="rId6" Type="http://schemas.openxmlformats.org/officeDocument/2006/relationships/image" Target="../media/image7.jpg"/><Relationship Id="rId18" Type="http://schemas.openxmlformats.org/officeDocument/2006/relationships/image" Target="../media/image32.png"/><Relationship Id="rId7" Type="http://schemas.openxmlformats.org/officeDocument/2006/relationships/image" Target="../media/image25.jpg"/><Relationship Id="rId8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6.png"/><Relationship Id="rId4" Type="http://schemas.openxmlformats.org/officeDocument/2006/relationships/image" Target="../media/image2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4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"/>
          <p:cNvSpPr txBox="1"/>
          <p:nvPr/>
        </p:nvSpPr>
        <p:spPr>
          <a:xfrm>
            <a:off x="938160" y="2541960"/>
            <a:ext cx="9994680" cy="1722240"/>
          </a:xfrm>
          <a:prstGeom prst="rect">
            <a:avLst/>
          </a:prstGeom>
          <a:solidFill>
            <a:srgbClr val="2C2288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DT4GS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1" lang="en-GB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Project overview 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0320" y="342000"/>
            <a:ext cx="2252520" cy="185328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"/>
          <p:cNvSpPr txBox="1"/>
          <p:nvPr/>
        </p:nvSpPr>
        <p:spPr>
          <a:xfrm>
            <a:off x="1970280" y="6333840"/>
            <a:ext cx="8250840" cy="363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u="none" cap="none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2133000" y="4411080"/>
            <a:ext cx="7605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LMDE |   June 21-23   | Syros, Greece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3307074" y="4941650"/>
            <a:ext cx="54615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300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Dimitrios Kaklis (Danaos Research Centre)</a:t>
            </a:r>
            <a:endParaRPr b="1" i="1" sz="2300" strike="noStrike">
              <a:solidFill>
                <a:srgbClr val="0563C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7"/>
          <p:cNvSpPr txBox="1"/>
          <p:nvPr/>
        </p:nvSpPr>
        <p:spPr>
          <a:xfrm>
            <a:off x="800465" y="489600"/>
            <a:ext cx="7453500" cy="111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Project ship/fleet performance optimisation targets </a:t>
            </a:r>
            <a:endParaRPr b="0" sz="4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78" name="Google Shape;278;p7"/>
          <p:cNvGraphicFramePr/>
          <p:nvPr/>
        </p:nvGraphicFramePr>
        <p:xfrm>
          <a:off x="1085760" y="20336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{3D8B5BE1-CCB3-4750-8394-1197ABA700EC}</a:tableStyleId>
              </a:tblPr>
              <a:tblGrid>
                <a:gridCol w="1968850"/>
                <a:gridCol w="1175750"/>
                <a:gridCol w="1847525"/>
                <a:gridCol w="1855075"/>
                <a:gridCol w="1285200"/>
                <a:gridCol w="913325"/>
                <a:gridCol w="1221850"/>
              </a:tblGrid>
              <a:tr h="714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0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Optimisation areas</a:t>
                      </a:r>
                      <a:endParaRPr b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C228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Navigation Management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C228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Integrated Machinery performance management and remote control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C228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Integrated ship energy production, distribution, recovery &amp; management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C228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Digital Twin for the Ship Hull and loading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C228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JIT arrivals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C228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Life Cycle Assessment Management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C2288"/>
                    </a:solidFill>
                  </a:tcPr>
                </a:tc>
              </a:tr>
              <a:tr h="666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Efficiency improvement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3-8%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3-8%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5-15%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3-10%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3-10%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Average CO2e Reduction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1050">
                <a:tc gridSpan="7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Average ship CO2e reduction 15% to be verified by measurements from the LLs</a:t>
                      </a:r>
                      <a:endParaRPr b="0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279" name="Google Shape;279;p7"/>
          <p:cNvSpPr txBox="1"/>
          <p:nvPr/>
        </p:nvSpPr>
        <p:spPr>
          <a:xfrm>
            <a:off x="3445560" y="61740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8"/>
          <p:cNvSpPr txBox="1"/>
          <p:nvPr/>
        </p:nvSpPr>
        <p:spPr>
          <a:xfrm>
            <a:off x="1156320" y="23482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lang="en-GB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b="0" sz="28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8"/>
          <p:cNvSpPr txBox="1"/>
          <p:nvPr/>
        </p:nvSpPr>
        <p:spPr>
          <a:xfrm>
            <a:off x="3418920" y="63468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8"/>
          <p:cNvSpPr/>
          <p:nvPr/>
        </p:nvSpPr>
        <p:spPr>
          <a:xfrm>
            <a:off x="474840" y="410400"/>
            <a:ext cx="11241600" cy="5891400"/>
          </a:xfrm>
          <a:prstGeom prst="rect">
            <a:avLst/>
          </a:prstGeom>
          <a:solidFill>
            <a:srgbClr val="2C22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7" name="Google Shape;287;p8"/>
          <p:cNvGrpSpPr/>
          <p:nvPr/>
        </p:nvGrpSpPr>
        <p:grpSpPr>
          <a:xfrm>
            <a:off x="5830920" y="3440520"/>
            <a:ext cx="251640" cy="1085760"/>
            <a:chOff x="5830920" y="3440520"/>
            <a:chExt cx="251640" cy="1085760"/>
          </a:xfrm>
        </p:grpSpPr>
        <p:pic>
          <p:nvPicPr>
            <p:cNvPr descr="Konvolut med massiv udfyldning" id="288" name="Google Shape;288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30920" y="3440520"/>
              <a:ext cx="251640" cy="251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ærbar computer med massiv udfyldning" id="289" name="Google Shape;289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830920" y="3828240"/>
              <a:ext cx="251640" cy="251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0" name="Google Shape;290;p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830920" y="4274640"/>
              <a:ext cx="251640" cy="2516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1" name="Google Shape;291;p8"/>
          <p:cNvSpPr/>
          <p:nvPr/>
        </p:nvSpPr>
        <p:spPr>
          <a:xfrm>
            <a:off x="6416640" y="3321000"/>
            <a:ext cx="4953960" cy="19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8"/>
          <p:cNvSpPr/>
          <p:nvPr/>
        </p:nvSpPr>
        <p:spPr>
          <a:xfrm rot="-1031252">
            <a:off x="1312623" y="1605927"/>
            <a:ext cx="4440606" cy="1727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Thank you for your attention!</a:t>
            </a:r>
            <a:endParaRPr b="0" sz="4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8"/>
          <p:cNvSpPr/>
          <p:nvPr/>
        </p:nvSpPr>
        <p:spPr>
          <a:xfrm>
            <a:off x="6414120" y="3500640"/>
            <a:ext cx="316116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8"/>
          <p:cNvSpPr/>
          <p:nvPr/>
        </p:nvSpPr>
        <p:spPr>
          <a:xfrm>
            <a:off x="6414120" y="3407040"/>
            <a:ext cx="2326680" cy="378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8"/>
          <p:cNvSpPr/>
          <p:nvPr/>
        </p:nvSpPr>
        <p:spPr>
          <a:xfrm>
            <a:off x="6459475" y="3381850"/>
            <a:ext cx="39435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800" u="sng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info@dt4gs.eu</a:t>
            </a:r>
            <a:r>
              <a:rPr i="1" lang="en-GB" sz="1800">
                <a:solidFill>
                  <a:schemeClr val="lt1"/>
                </a:solidFill>
              </a:rPr>
              <a:t> / dk.drc@danaos.gr</a:t>
            </a:r>
            <a:endParaRPr b="0" i="1" sz="1800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8"/>
          <p:cNvSpPr/>
          <p:nvPr/>
        </p:nvSpPr>
        <p:spPr>
          <a:xfrm>
            <a:off x="6459480" y="4194360"/>
            <a:ext cx="45939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800" u="sng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https://www.linkedin.com/showcase/dt4gs/</a:t>
            </a:r>
            <a:r>
              <a:rPr b="0" i="1" lang="en-GB" sz="1800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1" sz="1800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8"/>
          <p:cNvSpPr/>
          <p:nvPr/>
        </p:nvSpPr>
        <p:spPr>
          <a:xfrm>
            <a:off x="6459480" y="3835440"/>
            <a:ext cx="3583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2000" u="sng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https://dt4gs.eu/</a:t>
            </a:r>
            <a:r>
              <a:rPr b="0" i="1" lang="en-GB" sz="2000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1" sz="2000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lefonrør med massiv udfyldning" id="298" name="Google Shape;298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787720" y="2894040"/>
            <a:ext cx="251280" cy="25128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8"/>
          <p:cNvSpPr/>
          <p:nvPr/>
        </p:nvSpPr>
        <p:spPr>
          <a:xfrm>
            <a:off x="6186499" y="2811150"/>
            <a:ext cx="537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Dimitrios Kaklis (Danaos Research Centre)</a:t>
            </a:r>
            <a:endParaRPr b="1" sz="2300" strike="noStrik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"/>
          <p:cNvSpPr txBox="1"/>
          <p:nvPr/>
        </p:nvSpPr>
        <p:spPr>
          <a:xfrm>
            <a:off x="484025" y="45329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Project Facts 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838080" y="1843200"/>
            <a:ext cx="10515240" cy="21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Project title: The Digital Twin for Green Shipping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GA Νo: 101056799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Start date 1</a:t>
            </a:r>
            <a:r>
              <a:rPr b="0" baseline="3000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 June 2022    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Duration: 3 years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Consortium: 21 partners   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Coordinator: Inlecom Group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Website: </a:t>
            </a:r>
            <a:r>
              <a:rPr b="0" i="0" lang="en-GB" sz="20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https://dt4gs.eu/</a:t>
            </a:r>
            <a:r>
              <a:rPr b="0" i="0" lang="en-GB" sz="2000" u="none" cap="none" strike="noStrike">
                <a:solidFill>
                  <a:srgbClr val="44C6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3418920" y="63468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u="none" cap="none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33" name="Google Shape;133;p2"/>
          <p:cNvGrpSpPr/>
          <p:nvPr/>
        </p:nvGrpSpPr>
        <p:grpSpPr>
          <a:xfrm>
            <a:off x="348120" y="4601880"/>
            <a:ext cx="11495520" cy="587520"/>
            <a:chOff x="348120" y="4601880"/>
            <a:chExt cx="11495520" cy="587520"/>
          </a:xfrm>
        </p:grpSpPr>
        <p:pic>
          <p:nvPicPr>
            <p:cNvPr id="134" name="Google Shape;134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48120" y="4651920"/>
              <a:ext cx="1164960" cy="4870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513440" y="4640760"/>
              <a:ext cx="939240" cy="51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453040" y="4667400"/>
              <a:ext cx="939240" cy="4557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3326040" y="4735800"/>
              <a:ext cx="992880" cy="4053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4265640" y="4753800"/>
              <a:ext cx="1166760" cy="4053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5398560" y="4667400"/>
              <a:ext cx="642960" cy="521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2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6041880" y="4601880"/>
              <a:ext cx="854280" cy="58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2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6846840" y="4727520"/>
              <a:ext cx="1164960" cy="335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2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7948080" y="4705560"/>
              <a:ext cx="1118520" cy="3794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2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9071280" y="4712040"/>
              <a:ext cx="1118520" cy="4269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2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10150200" y="4735800"/>
              <a:ext cx="614520" cy="3697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2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10820880" y="4732560"/>
              <a:ext cx="1022760" cy="3884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6" name="Google Shape;146;p2"/>
          <p:cNvGrpSpPr/>
          <p:nvPr/>
        </p:nvGrpSpPr>
        <p:grpSpPr>
          <a:xfrm>
            <a:off x="2075760" y="5200560"/>
            <a:ext cx="8040240" cy="822240"/>
            <a:chOff x="2075760" y="5200560"/>
            <a:chExt cx="8040240" cy="822240"/>
          </a:xfrm>
        </p:grpSpPr>
        <p:pic>
          <p:nvPicPr>
            <p:cNvPr id="147" name="Google Shape;147;p2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2075760" y="5426280"/>
              <a:ext cx="1387080" cy="299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" name="Google Shape;148;p2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3462840" y="5283360"/>
              <a:ext cx="756360" cy="5853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p2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4219560" y="5306040"/>
              <a:ext cx="939240" cy="5403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2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5915520" y="5288760"/>
              <a:ext cx="712800" cy="58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2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5159160" y="5240520"/>
              <a:ext cx="756000" cy="680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2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6626520" y="5200560"/>
              <a:ext cx="587520" cy="7779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p2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7186680" y="5261040"/>
              <a:ext cx="729000" cy="7617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2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7913520" y="5417280"/>
              <a:ext cx="950040" cy="308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2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8863560" y="5384520"/>
              <a:ext cx="1252440" cy="3416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 txBox="1"/>
          <p:nvPr/>
        </p:nvSpPr>
        <p:spPr>
          <a:xfrm>
            <a:off x="245580" y="264515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DT4GS Objectives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380160" y="1690560"/>
            <a:ext cx="11404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DT4GS is aimed at making Digital Twin technology readily available to the shipping industry  to support accelerated transition to zero emissions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eriod"/>
            </a:pPr>
            <a:r>
              <a:rPr b="1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Open Ship Operational Optimization Digital Twining Infrastructure (</a:t>
            </a:r>
            <a:r>
              <a:rPr b="1" i="1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industry–ready by June 2024</a:t>
            </a:r>
            <a:r>
              <a:rPr b="1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 built on top of a Waterborne Sector Data Space to support shipping companies: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19" lvl="1" marL="80028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build their own ship specific DTs focusing on voyage optimization (speed, trim, route/JIT arrival/ vessel health)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19" lvl="1" marL="8002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quantifying the effect of the different decarbonization pathways on the vessel emission profile, technical and economic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eriod"/>
            </a:pPr>
            <a:r>
              <a:rPr b="1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Multi-stakeholder green shipping transition methodology</a:t>
            </a:r>
            <a:r>
              <a:rPr b="0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 underpinning  a collective </a:t>
            </a:r>
            <a:r>
              <a:rPr b="1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DT capability for the waterborne industry </a:t>
            </a:r>
            <a:r>
              <a:rPr b="0" i="0" lang="en-GB" sz="2000" u="none" cap="none" strike="noStrike">
                <a:latin typeface="Calibri"/>
                <a:ea typeface="Calibri"/>
                <a:cs typeface="Calibri"/>
                <a:sym typeface="Calibri"/>
              </a:rPr>
              <a:t>to harmonize and increase synergies between DT applications in shipping companies, shipyards, equipment manufacturers, class societies, ports, and policy makers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3418920" y="63468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/>
          <p:nvPr/>
        </p:nvSpPr>
        <p:spPr>
          <a:xfrm>
            <a:off x="892080" y="50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DT4GS Methodology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4"/>
          <p:cNvSpPr txBox="1"/>
          <p:nvPr/>
        </p:nvSpPr>
        <p:spPr>
          <a:xfrm>
            <a:off x="3418920" y="63468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70" name="Google Shape;170;p4"/>
          <p:cNvGrpSpPr/>
          <p:nvPr/>
        </p:nvGrpSpPr>
        <p:grpSpPr>
          <a:xfrm>
            <a:off x="5330880" y="2752015"/>
            <a:ext cx="5784120" cy="3071345"/>
            <a:chOff x="5330880" y="2752015"/>
            <a:chExt cx="5784120" cy="3071345"/>
          </a:xfrm>
        </p:grpSpPr>
        <p:sp>
          <p:nvSpPr>
            <p:cNvPr id="171" name="Google Shape;171;p4"/>
            <p:cNvSpPr/>
            <p:nvPr/>
          </p:nvSpPr>
          <p:spPr>
            <a:xfrm>
              <a:off x="5330880" y="2778480"/>
              <a:ext cx="5784120" cy="3044880"/>
            </a:xfrm>
            <a:prstGeom prst="rect">
              <a:avLst/>
            </a:prstGeom>
            <a:solidFill>
              <a:srgbClr val="2C2288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000" lIns="90000" spcFirstLastPara="1" rIns="90000" wrap="square" tIns="45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6243833" y="2752015"/>
              <a:ext cx="39696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800" strike="noStrike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 DT4GS Applications</a:t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6061680" y="5537160"/>
              <a:ext cx="4322880" cy="24624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000" lIns="90000" spcFirstLastPara="1" rIns="90000" wrap="square" tIns="45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200" strike="noStrike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DT4GS Headquarters, Edge and Orchestration Infrastructure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8115120" y="3807720"/>
              <a:ext cx="215640" cy="266400"/>
            </a:xfrm>
            <a:prstGeom prst="upDownArrow">
              <a:avLst>
                <a:gd fmla="val 50000" name="adj1"/>
                <a:gd fmla="val 50000" name="adj2"/>
              </a:avLst>
            </a:prstGeom>
            <a:solidFill>
              <a:srgbClr val="44C67F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5" name="Google Shape;175;p4"/>
            <p:cNvGrpSpPr/>
            <p:nvPr/>
          </p:nvGrpSpPr>
          <p:grpSpPr>
            <a:xfrm>
              <a:off x="5707450" y="4075200"/>
              <a:ext cx="5042400" cy="882300"/>
              <a:chOff x="5707450" y="4075200"/>
              <a:chExt cx="5042400" cy="882300"/>
            </a:xfrm>
          </p:grpSpPr>
          <p:sp>
            <p:nvSpPr>
              <p:cNvPr id="176" name="Google Shape;176;p4"/>
              <p:cNvSpPr/>
              <p:nvPr/>
            </p:nvSpPr>
            <p:spPr>
              <a:xfrm>
                <a:off x="5707450" y="4075200"/>
                <a:ext cx="5042400" cy="882300"/>
              </a:xfrm>
              <a:prstGeom prst="roundRect">
                <a:avLst>
                  <a:gd fmla="val 16667" name="adj"/>
                </a:avLst>
              </a:prstGeom>
              <a:solidFill>
                <a:srgbClr val="44C67F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800" strike="noStrike"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latin typeface="Calibri"/>
                    <a:ea typeface="Calibri"/>
                    <a:cs typeface="Calibri"/>
                    <a:sym typeface="Calibri"/>
                  </a:rPr>
                  <a:t>    </a:t>
                </a:r>
                <a:r>
                  <a:rPr b="1" lang="en-GB" sz="14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Decarbonisation Solutions (DS) intelligent ‘assistant’ that         supports the evaluation, selection and deployment of DSs</a:t>
                </a:r>
                <a:endParaRPr b="0" sz="14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4"/>
              <p:cNvSpPr/>
              <p:nvPr/>
            </p:nvSpPr>
            <p:spPr>
              <a:xfrm>
                <a:off x="5788440" y="4122000"/>
                <a:ext cx="722880" cy="33876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8564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4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b="0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Carbon capture  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4"/>
              <p:cNvSpPr/>
              <p:nvPr/>
            </p:nvSpPr>
            <p:spPr>
              <a:xfrm>
                <a:off x="7813800" y="4122000"/>
                <a:ext cx="935640" cy="32976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Green Fuels </a:t>
                </a:r>
                <a:r>
                  <a:rPr b="1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4"/>
              <p:cNvSpPr/>
              <p:nvPr/>
            </p:nvSpPr>
            <p:spPr>
              <a:xfrm>
                <a:off x="10069560" y="4122000"/>
                <a:ext cx="596520" cy="33876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999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Wind assist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4"/>
              <p:cNvSpPr/>
              <p:nvPr/>
            </p:nvSpPr>
            <p:spPr>
              <a:xfrm>
                <a:off x="8833680" y="4122000"/>
                <a:ext cx="1151640" cy="33300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999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Hydrodynamic enhancements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4"/>
              <p:cNvSpPr/>
              <p:nvPr/>
            </p:nvSpPr>
            <p:spPr>
              <a:xfrm>
                <a:off x="6592680" y="4124880"/>
                <a:ext cx="1137240" cy="33300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999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Energy Recovery HVAC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2" name="Google Shape;182;p4"/>
            <p:cNvGrpSpPr/>
            <p:nvPr/>
          </p:nvGrpSpPr>
          <p:grpSpPr>
            <a:xfrm>
              <a:off x="5437450" y="3167651"/>
              <a:ext cx="5577600" cy="707700"/>
              <a:chOff x="5437450" y="3167651"/>
              <a:chExt cx="5577600" cy="707700"/>
            </a:xfrm>
          </p:grpSpPr>
          <p:sp>
            <p:nvSpPr>
              <p:cNvPr id="183" name="Google Shape;183;p4"/>
              <p:cNvSpPr/>
              <p:nvPr/>
            </p:nvSpPr>
            <p:spPr>
              <a:xfrm>
                <a:off x="5437450" y="3167651"/>
                <a:ext cx="5577600" cy="707700"/>
              </a:xfrm>
              <a:prstGeom prst="roundRect">
                <a:avLst>
                  <a:gd fmla="val 16667" name="adj"/>
                </a:avLst>
              </a:prstGeom>
              <a:solidFill>
                <a:srgbClr val="44C67F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800" strike="noStrike"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/>
                  <a:t>   </a:t>
                </a:r>
                <a:r>
                  <a:rPr b="1" lang="en-GB" sz="14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Ship Operational Optimisation [Εnvironmental and Economic KPIs]</a:t>
                </a:r>
                <a:endParaRPr b="0" sz="14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4"/>
              <p:cNvSpPr/>
              <p:nvPr/>
            </p:nvSpPr>
            <p:spPr>
              <a:xfrm>
                <a:off x="5544720" y="3210480"/>
                <a:ext cx="1871640" cy="32364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999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Ship Subsystems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99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Hull, Machinery, Energy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4"/>
              <p:cNvSpPr/>
              <p:nvPr/>
            </p:nvSpPr>
            <p:spPr>
              <a:xfrm>
                <a:off x="7469640" y="3207960"/>
                <a:ext cx="3435120" cy="32364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000" lIns="90000" spcFirstLastPara="1" rIns="90000" wrap="square" tIns="45000">
                <a:noAutofit/>
              </a:bodyPr>
              <a:lstStyle/>
              <a:p>
                <a:pPr indent="0" lvl="0" marL="0" marR="0" rtl="0" algn="ctr">
                  <a:lnSpc>
                    <a:spcPct val="999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Voyage Operational Controls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99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GB" sz="1200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Speed Trim Route/JIT optimisation - Voyage costs</a:t>
                </a:r>
                <a:endParaRPr b="0" sz="1200" strike="noStrike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6" name="Google Shape;186;p4"/>
            <p:cNvSpPr/>
            <p:nvPr/>
          </p:nvSpPr>
          <p:spPr>
            <a:xfrm>
              <a:off x="5434200" y="5117760"/>
              <a:ext cx="5577600" cy="379800"/>
            </a:xfrm>
            <a:prstGeom prst="roundRect">
              <a:avLst>
                <a:gd fmla="val 16667" name="adj"/>
              </a:avLst>
            </a:prstGeom>
            <a:solidFill>
              <a:srgbClr val="44C67F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000" lIns="90000" spcFirstLastPara="1" rIns="90000" wrap="square" tIns="45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4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New multi - stakeholder Green Ship Design Construction and Operation</a:t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8115120" y="4919640"/>
              <a:ext cx="215700" cy="271800"/>
            </a:xfrm>
            <a:prstGeom prst="upDownArrow">
              <a:avLst>
                <a:gd fmla="val 50000" name="adj1"/>
                <a:gd fmla="val 50000" name="adj2"/>
              </a:avLst>
            </a:prstGeom>
            <a:solidFill>
              <a:srgbClr val="44C67F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10903680" y="3820680"/>
              <a:ext cx="360" cy="13039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cap="flat" cmpd="sng" w="12600">
              <a:solidFill>
                <a:schemeClr val="lt1"/>
              </a:solidFill>
              <a:prstDash val="solid"/>
              <a:miter lim="8000"/>
              <a:headEnd len="sm" w="sm" type="none"/>
              <a:tailEnd len="med" w="med" type="triangle"/>
            </a:ln>
          </p:spPr>
        </p:sp>
        <p:sp>
          <p:nvSpPr>
            <p:cNvPr id="189" name="Google Shape;189;p4"/>
            <p:cNvSpPr/>
            <p:nvPr/>
          </p:nvSpPr>
          <p:spPr>
            <a:xfrm>
              <a:off x="5554440" y="3820680"/>
              <a:ext cx="360" cy="13039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cap="flat" cmpd="sng" w="12600">
              <a:solidFill>
                <a:schemeClr val="lt1"/>
              </a:solidFill>
              <a:prstDash val="solid"/>
              <a:miter lim="8000"/>
              <a:headEnd len="sm" w="sm" type="none"/>
              <a:tailEnd len="med" w="med" type="triangle"/>
            </a:ln>
          </p:spPr>
        </p:sp>
      </p:grpSp>
      <p:sp>
        <p:nvSpPr>
          <p:cNvPr id="190" name="Google Shape;190;p4"/>
          <p:cNvSpPr/>
          <p:nvPr/>
        </p:nvSpPr>
        <p:spPr>
          <a:xfrm flipH="1">
            <a:off x="11135520" y="5109840"/>
            <a:ext cx="996480" cy="521640"/>
          </a:xfrm>
          <a:prstGeom prst="homePlate">
            <a:avLst>
              <a:gd fmla="val 19172" name="adj"/>
            </a:avLst>
          </a:prstGeom>
          <a:solidFill>
            <a:schemeClr val="lt2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900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Long Term KPIs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9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Zero emission shipping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9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2050  horizon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4"/>
          <p:cNvSpPr/>
          <p:nvPr/>
        </p:nvSpPr>
        <p:spPr>
          <a:xfrm flipH="1">
            <a:off x="11130840" y="3297600"/>
            <a:ext cx="996480" cy="521640"/>
          </a:xfrm>
          <a:prstGeom prst="homePlate">
            <a:avLst>
              <a:gd fmla="val 19172" name="adj"/>
            </a:avLst>
          </a:prstGeom>
          <a:solidFill>
            <a:schemeClr val="lt2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900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Short Term KPIs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900" strike="noStrik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20% reduction in CO2e 2026 horizon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4"/>
          <p:cNvSpPr/>
          <p:nvPr/>
        </p:nvSpPr>
        <p:spPr>
          <a:xfrm flipH="1">
            <a:off x="11121480" y="4195080"/>
            <a:ext cx="996480" cy="521640"/>
          </a:xfrm>
          <a:prstGeom prst="homePlate">
            <a:avLst>
              <a:gd fmla="val 19172" name="adj"/>
            </a:avLst>
          </a:prstGeom>
          <a:solidFill>
            <a:schemeClr val="lt2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900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Medium Term KPIs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900" strike="noStrik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55% reduced CO2e by 2030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4"/>
          <p:cNvSpPr/>
          <p:nvPr/>
        </p:nvSpPr>
        <p:spPr>
          <a:xfrm>
            <a:off x="1173960" y="5878800"/>
            <a:ext cx="9789120" cy="372600"/>
          </a:xfrm>
          <a:prstGeom prst="rect">
            <a:avLst/>
          </a:prstGeom>
          <a:solidFill>
            <a:srgbClr val="2C2288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 DT4GS Modelling Framework - Multi-stakeholder green  shipping Transition methodology</a:t>
            </a:r>
            <a:endParaRPr b="0" sz="160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4" name="Google Shape;194;p4"/>
          <p:cNvGrpSpPr/>
          <p:nvPr/>
        </p:nvGrpSpPr>
        <p:grpSpPr>
          <a:xfrm>
            <a:off x="811800" y="2786040"/>
            <a:ext cx="3702240" cy="3044880"/>
            <a:chOff x="811800" y="2786040"/>
            <a:chExt cx="3702240" cy="3044880"/>
          </a:xfrm>
        </p:grpSpPr>
        <p:sp>
          <p:nvSpPr>
            <p:cNvPr id="195" name="Google Shape;195;p4"/>
            <p:cNvSpPr/>
            <p:nvPr/>
          </p:nvSpPr>
          <p:spPr>
            <a:xfrm>
              <a:off x="811800" y="2786040"/>
              <a:ext cx="3702240" cy="3044880"/>
            </a:xfrm>
            <a:prstGeom prst="rect">
              <a:avLst/>
            </a:prstGeom>
            <a:solidFill>
              <a:srgbClr val="2C2288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000" lIns="90000" spcFirstLastPara="1" rIns="90000" wrap="square" tIns="45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400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2187000" y="3305520"/>
              <a:ext cx="1320120" cy="2485800"/>
            </a:xfrm>
            <a:prstGeom prst="roundRect">
              <a:avLst>
                <a:gd fmla="val 16667" name="adj"/>
              </a:avLst>
            </a:prstGeom>
            <a:solidFill>
              <a:srgbClr val="F2F2F2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000" lIns="90000" spcFirstLastPara="1" rIns="90000" wrap="square" tIns="45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2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Graph        Repository 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2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Business Glossary Ontology 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1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DT4GS Model Blueprints and Open Model Library </a:t>
              </a:r>
              <a:endParaRPr b="0" sz="11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3536640" y="3304080"/>
              <a:ext cx="933840" cy="2476080"/>
            </a:xfrm>
            <a:prstGeom prst="roundRect">
              <a:avLst>
                <a:gd fmla="val 16667" name="adj"/>
              </a:avLst>
            </a:prstGeom>
            <a:solidFill>
              <a:srgbClr val="F2F2F2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000" lIns="90000" spcFirstLastPara="1" rIns="90000" wrap="square" tIns="450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2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sources 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2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Metadata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2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Connectors Data Governance </a:t>
              </a:r>
              <a:r>
                <a:rPr b="1" lang="en-GB" sz="1200" strike="noStrike">
                  <a:solidFill>
                    <a:srgbClr val="2F4913"/>
                  </a:solidFill>
                  <a:latin typeface="Calibri"/>
                  <a:ea typeface="Calibri"/>
                  <a:cs typeface="Calibri"/>
                  <a:sym typeface="Calibri"/>
                </a:rPr>
                <a:t>DT4GS (Green Shipping) Dataspace 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849600" y="3304080"/>
              <a:ext cx="1282680" cy="2485800"/>
            </a:xfrm>
            <a:prstGeom prst="roundRect">
              <a:avLst>
                <a:gd fmla="val 16667" name="adj"/>
              </a:avLst>
            </a:prstGeom>
            <a:solidFill>
              <a:srgbClr val="F2F2F2"/>
            </a:solidFill>
            <a:ln cap="flat" cmpd="sng" w="25400">
              <a:solidFill>
                <a:srgbClr val="3153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000" lIns="90000" spcFirstLastPara="1" rIns="90000" wrap="square" tIns="450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1200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Open DT modelling and simulation environment set-up AI Tools and Big Data Analytics Infrastructure (BDA) Virtual Model Execution Engine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2424600" y="3434040"/>
              <a:ext cx="846000" cy="601920"/>
            </a:xfrm>
            <a:prstGeom prst="roundRect">
              <a:avLst>
                <a:gd fmla="val 8594" name="adj"/>
              </a:avLst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  <a:effectLst>
              <a:reflection blurRad="0" dir="5400000" dist="5000" endA="0" endPos="28000" kx="0" rotWithShape="0" algn="bl" stA="38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0" name="Google Shape;200;p4"/>
          <p:cNvSpPr/>
          <p:nvPr/>
        </p:nvSpPr>
        <p:spPr>
          <a:xfrm>
            <a:off x="1315080" y="1904400"/>
            <a:ext cx="9588600" cy="796680"/>
          </a:xfrm>
          <a:prstGeom prst="rect">
            <a:avLst/>
          </a:prstGeom>
          <a:solidFill>
            <a:srgbClr val="2C2288"/>
          </a:solidFill>
          <a:ln cap="flat" cmpd="sng" w="25400">
            <a:solidFill>
              <a:srgbClr val="C4E0B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 Living Labs  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6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LL1 EURONAV Tanker centric  DT;   LL2 DANAOS Container centric DT;   LL3 Baleària ROPAX centric DT; </a:t>
            </a:r>
            <a:endParaRPr b="0" sz="16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6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LL4 STARBULK Bulk centric DT;  LL5 Extended industry LL from month 16</a:t>
            </a:r>
            <a:endParaRPr b="0" sz="16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4"/>
          <p:cNvSpPr/>
          <p:nvPr/>
        </p:nvSpPr>
        <p:spPr>
          <a:xfrm>
            <a:off x="4613538" y="2764450"/>
            <a:ext cx="646200" cy="304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4C67F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4"/>
          <p:cNvSpPr txBox="1"/>
          <p:nvPr/>
        </p:nvSpPr>
        <p:spPr>
          <a:xfrm rot="-5400000">
            <a:off x="4121230" y="4108290"/>
            <a:ext cx="15225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DT Tuning</a:t>
            </a:r>
            <a:endParaRPr b="1" sz="1900" strike="noStrike"/>
          </a:p>
        </p:txBody>
      </p:sp>
      <p:sp>
        <p:nvSpPr>
          <p:cNvPr id="203" name="Google Shape;203;p4"/>
          <p:cNvSpPr/>
          <p:nvPr/>
        </p:nvSpPr>
        <p:spPr>
          <a:xfrm>
            <a:off x="1054440" y="2778480"/>
            <a:ext cx="3372840" cy="546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600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Open DT4GS Infrastructure </a:t>
            </a:r>
            <a:r>
              <a:rPr b="0" lang="en-GB" sz="1400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Development and Deployment tools</a:t>
            </a:r>
            <a:endParaRPr b="0" sz="14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4"/>
          <p:cNvSpPr/>
          <p:nvPr/>
        </p:nvSpPr>
        <p:spPr>
          <a:xfrm>
            <a:off x="1818360" y="2521440"/>
            <a:ext cx="688680" cy="26424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44C67F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4"/>
          <p:cNvSpPr/>
          <p:nvPr/>
        </p:nvSpPr>
        <p:spPr>
          <a:xfrm>
            <a:off x="9552240" y="2549520"/>
            <a:ext cx="688680" cy="26424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44C67F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"/>
          <p:cNvSpPr txBox="1"/>
          <p:nvPr/>
        </p:nvSpPr>
        <p:spPr>
          <a:xfrm>
            <a:off x="480960" y="2178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Approach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5"/>
          <p:cNvSpPr txBox="1"/>
          <p:nvPr/>
        </p:nvSpPr>
        <p:spPr>
          <a:xfrm>
            <a:off x="3418920" y="63468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5"/>
          <p:cNvSpPr/>
          <p:nvPr/>
        </p:nvSpPr>
        <p:spPr>
          <a:xfrm>
            <a:off x="8967600" y="2105280"/>
            <a:ext cx="2617920" cy="2205360"/>
          </a:xfrm>
          <a:prstGeom prst="roundRect">
            <a:avLst>
              <a:gd fmla="val 8292" name="adj"/>
            </a:avLst>
          </a:prstGeom>
          <a:solidFill>
            <a:srgbClr val="07A5D0"/>
          </a:solidFill>
          <a:ln cap="flat" cmpd="sng" w="25400">
            <a:solidFill>
              <a:srgbClr val="3153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5"/>
          <p:cNvSpPr/>
          <p:nvPr/>
        </p:nvSpPr>
        <p:spPr>
          <a:xfrm>
            <a:off x="8987760" y="2618280"/>
            <a:ext cx="2597760" cy="1668240"/>
          </a:xfrm>
          <a:prstGeom prst="roundRect">
            <a:avLst>
              <a:gd fmla="val 13695" name="adj"/>
            </a:avLst>
          </a:prstGeom>
          <a:solidFill>
            <a:srgbClr val="CFF3FD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Low-emission shipping Virtual Testbed and Decision Support System 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(retrofit / new build)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p5"/>
          <p:cNvPicPr preferRelativeResize="0"/>
          <p:nvPr/>
        </p:nvPicPr>
        <p:blipFill rotWithShape="1">
          <a:blip r:embed="rId3">
            <a:alphaModFix/>
          </a:blip>
          <a:srcRect b="0" l="13911" r="8912" t="0"/>
          <a:stretch/>
        </p:blipFill>
        <p:spPr>
          <a:xfrm>
            <a:off x="5519160" y="2902680"/>
            <a:ext cx="3322800" cy="138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960" y="2929680"/>
            <a:ext cx="3380040" cy="138348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5"/>
          <p:cNvSpPr/>
          <p:nvPr/>
        </p:nvSpPr>
        <p:spPr>
          <a:xfrm>
            <a:off x="1023120" y="3861360"/>
            <a:ext cx="2555640" cy="215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Ship in Physical world 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5"/>
          <p:cNvSpPr/>
          <p:nvPr/>
        </p:nvSpPr>
        <p:spPr>
          <a:xfrm>
            <a:off x="5599080" y="3876120"/>
            <a:ext cx="2879640" cy="25632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39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0" lang="en-GB" sz="1800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Ship Digital  Twin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5"/>
          <p:cNvSpPr/>
          <p:nvPr/>
        </p:nvSpPr>
        <p:spPr>
          <a:xfrm>
            <a:off x="3720240" y="3875760"/>
            <a:ext cx="1914120" cy="457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</a:t>
            </a:r>
            <a:endParaRPr b="0" sz="1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Asset/ System Monitoring</a:t>
            </a:r>
            <a:endParaRPr b="0" sz="12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4105800" y="2941560"/>
            <a:ext cx="1154160" cy="16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Interventions Control</a:t>
            </a:r>
            <a:endParaRPr b="0" sz="12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6228000" y="2635920"/>
            <a:ext cx="1844280" cy="19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Improved decisions</a:t>
            </a:r>
            <a:endParaRPr b="0" sz="14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5"/>
          <p:cNvSpPr/>
          <p:nvPr/>
        </p:nvSpPr>
        <p:spPr>
          <a:xfrm>
            <a:off x="480960" y="2105280"/>
            <a:ext cx="8361000" cy="712080"/>
          </a:xfrm>
          <a:prstGeom prst="roundRect">
            <a:avLst>
              <a:gd fmla="val 16667" name="adj"/>
            </a:avLst>
          </a:prstGeom>
          <a:solidFill>
            <a:srgbClr val="07A5D0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6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Company - centric Confidentiality preserving  DT</a:t>
            </a:r>
            <a:endParaRPr b="0" sz="16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4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Improved decisions - Optimisation [operation, retrofitting, new builds] </a:t>
            </a:r>
            <a:endParaRPr b="0" sz="14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5"/>
          <p:cNvSpPr/>
          <p:nvPr/>
        </p:nvSpPr>
        <p:spPr>
          <a:xfrm>
            <a:off x="8667720" y="2293920"/>
            <a:ext cx="503280" cy="26172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5"/>
          <p:cNvSpPr/>
          <p:nvPr/>
        </p:nvSpPr>
        <p:spPr>
          <a:xfrm>
            <a:off x="9267840" y="2079000"/>
            <a:ext cx="1920600" cy="546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DT4GS  Open Digital Twin Framework </a:t>
            </a:r>
            <a:endParaRPr b="0" sz="15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5"/>
          <p:cNvSpPr/>
          <p:nvPr/>
        </p:nvSpPr>
        <p:spPr>
          <a:xfrm>
            <a:off x="3845520" y="4107600"/>
            <a:ext cx="165564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38150">
            <a:solidFill>
              <a:srgbClr val="BFBFBF"/>
            </a:solidFill>
            <a:prstDash val="solid"/>
            <a:miter lim="8000"/>
            <a:headEnd len="sm" w="sm" type="none"/>
            <a:tailEnd len="med" w="med" type="triangle"/>
          </a:ln>
        </p:spPr>
      </p:sp>
      <p:sp>
        <p:nvSpPr>
          <p:cNvPr id="226" name="Google Shape;226;p5"/>
          <p:cNvSpPr/>
          <p:nvPr/>
        </p:nvSpPr>
        <p:spPr>
          <a:xfrm flipH="1">
            <a:off x="3846240" y="3023280"/>
            <a:ext cx="1671480" cy="25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38150">
            <a:solidFill>
              <a:srgbClr val="BFBFBF"/>
            </a:solidFill>
            <a:prstDash val="solid"/>
            <a:miter lim="8000"/>
            <a:headEnd len="sm" w="sm" type="none"/>
            <a:tailEnd len="med" w="med" type="triangle"/>
          </a:ln>
        </p:spPr>
      </p:sp>
      <p:sp>
        <p:nvSpPr>
          <p:cNvPr id="227" name="Google Shape;227;p5"/>
          <p:cNvSpPr/>
          <p:nvPr/>
        </p:nvSpPr>
        <p:spPr>
          <a:xfrm>
            <a:off x="7700400" y="2705760"/>
            <a:ext cx="934560" cy="434520"/>
          </a:xfrm>
          <a:prstGeom prst="downArrow">
            <a:avLst>
              <a:gd fmla="val 100000" name="adj1"/>
              <a:gd fmla="val 3052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05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Configuration Updates</a:t>
            </a:r>
            <a:endParaRPr b="0" sz="105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5"/>
          <p:cNvSpPr/>
          <p:nvPr/>
        </p:nvSpPr>
        <p:spPr>
          <a:xfrm>
            <a:off x="747000" y="2665080"/>
            <a:ext cx="934560" cy="429120"/>
          </a:xfrm>
          <a:prstGeom prst="downArrow">
            <a:avLst>
              <a:gd fmla="val 100000" name="adj1"/>
              <a:gd fmla="val 3052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05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Support</a:t>
            </a:r>
            <a:endParaRPr b="0" sz="105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5"/>
          <p:cNvSpPr/>
          <p:nvPr/>
        </p:nvSpPr>
        <p:spPr>
          <a:xfrm rot="10800000">
            <a:off x="5730120" y="2725200"/>
            <a:ext cx="934560" cy="405000"/>
          </a:xfrm>
          <a:prstGeom prst="downArrow">
            <a:avLst>
              <a:gd fmla="val 100000" name="adj1"/>
              <a:gd fmla="val 3052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5"/>
          <p:cNvSpPr/>
          <p:nvPr/>
        </p:nvSpPr>
        <p:spPr>
          <a:xfrm>
            <a:off x="5841720" y="2855160"/>
            <a:ext cx="758160" cy="25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Reporting</a:t>
            </a:r>
            <a:endParaRPr b="0" sz="11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5"/>
          <p:cNvSpPr/>
          <p:nvPr/>
        </p:nvSpPr>
        <p:spPr>
          <a:xfrm>
            <a:off x="5664240" y="3922560"/>
            <a:ext cx="730080" cy="16056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EDGE</a:t>
            </a:r>
            <a:endParaRPr b="0" sz="14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5"/>
          <p:cNvSpPr/>
          <p:nvPr/>
        </p:nvSpPr>
        <p:spPr>
          <a:xfrm>
            <a:off x="9036000" y="3389040"/>
            <a:ext cx="2501640" cy="345960"/>
          </a:xfrm>
          <a:prstGeom prst="roundRect">
            <a:avLst>
              <a:gd fmla="val 16667" name="adj"/>
            </a:avLst>
          </a:prstGeom>
          <a:solidFill>
            <a:srgbClr val="CFF3FD"/>
          </a:solidFill>
          <a:ln cap="flat" cmpd="sng" w="25400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000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DT4GS Modelling Framework and Reference Models and Blueprints Directory 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5"/>
          <p:cNvSpPr/>
          <p:nvPr/>
        </p:nvSpPr>
        <p:spPr>
          <a:xfrm>
            <a:off x="9046440" y="3071520"/>
            <a:ext cx="2483640" cy="272520"/>
          </a:xfrm>
          <a:prstGeom prst="roundRect">
            <a:avLst>
              <a:gd fmla="val 16667" name="adj"/>
            </a:avLst>
          </a:prstGeom>
          <a:solidFill>
            <a:srgbClr val="CFF3FD"/>
          </a:solidFill>
          <a:ln cap="flat" cmpd="sng" w="25400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000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DT4GS Data Space Connectors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5"/>
          <p:cNvSpPr/>
          <p:nvPr/>
        </p:nvSpPr>
        <p:spPr>
          <a:xfrm>
            <a:off x="9030600" y="2688120"/>
            <a:ext cx="2483640" cy="345960"/>
          </a:xfrm>
          <a:prstGeom prst="roundRect">
            <a:avLst>
              <a:gd fmla="val 16667" name="adj"/>
            </a:avLst>
          </a:prstGeom>
          <a:solidFill>
            <a:srgbClr val="CFF3FD"/>
          </a:solidFill>
          <a:ln cap="flat" cmpd="sng" w="25400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000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Modeling and simulation 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000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Analytics and  AI tools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5"/>
          <p:cNvSpPr/>
          <p:nvPr/>
        </p:nvSpPr>
        <p:spPr>
          <a:xfrm>
            <a:off x="3886560" y="3240360"/>
            <a:ext cx="1573560" cy="591120"/>
          </a:xfrm>
          <a:prstGeom prst="ellipse">
            <a:avLst/>
          </a:prstGeom>
          <a:solidFill>
            <a:srgbClr val="CFF3FD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Common DT Dataspace</a:t>
            </a:r>
            <a:endParaRPr b="0" sz="14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"/>
          <p:cNvSpPr txBox="1"/>
          <p:nvPr/>
        </p:nvSpPr>
        <p:spPr>
          <a:xfrm>
            <a:off x="144680" y="88615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 strike="noStrike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Breaking down the approach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6"/>
          <p:cNvSpPr txBox="1"/>
          <p:nvPr/>
        </p:nvSpPr>
        <p:spPr>
          <a:xfrm>
            <a:off x="3418920" y="6346800"/>
            <a:ext cx="7907760" cy="388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strike="noStrike">
                <a:solidFill>
                  <a:srgbClr val="808080"/>
                </a:solidFill>
                <a:latin typeface="Candara"/>
                <a:ea typeface="Candara"/>
                <a:cs typeface="Candara"/>
                <a:sym typeface="Candara"/>
              </a:rPr>
              <a:t>This project has received funding from the Horizon Europe framework programme under Grant Agreement No 101056799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6"/>
          <p:cNvSpPr/>
          <p:nvPr/>
        </p:nvSpPr>
        <p:spPr>
          <a:xfrm>
            <a:off x="295975" y="1404375"/>
            <a:ext cx="4930500" cy="47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Open DT Framework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1" marL="8258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Open to everyone generic DT4GS platform Tier 1 (Community version and free to use)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lang="en-GB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Company Specific DT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Based on the Open DT Framework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Customized by the company for its specific needs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Collects data from the Ship Specific DTs in order to optimize the company’s operation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Feeds non confidential data to DT4GS Dataspace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lang="en-GB" sz="15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Ship Specific DT</a:t>
            </a:r>
            <a:endParaRPr b="0" sz="1500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Based on the Open DT Framework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Customized by the company for each  ship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Collects data from various sources (machinery, weather, etc.) to optimize the ship’s operation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Feeds data back to the company’s DT 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480" lvl="2" marL="82584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Feeds non confidential data to DT4GS Dataspace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3" name="Google Shape;243;p6"/>
          <p:cNvGrpSpPr/>
          <p:nvPr/>
        </p:nvGrpSpPr>
        <p:grpSpPr>
          <a:xfrm>
            <a:off x="5693760" y="3259080"/>
            <a:ext cx="2367720" cy="1242360"/>
            <a:chOff x="5693760" y="3259080"/>
            <a:chExt cx="2367720" cy="1242360"/>
          </a:xfrm>
        </p:grpSpPr>
        <p:sp>
          <p:nvSpPr>
            <p:cNvPr id="244" name="Google Shape;244;p6"/>
            <p:cNvSpPr/>
            <p:nvPr/>
          </p:nvSpPr>
          <p:spPr>
            <a:xfrm>
              <a:off x="5693760" y="3259080"/>
              <a:ext cx="2367720" cy="1242360"/>
            </a:xfrm>
            <a:prstGeom prst="rect">
              <a:avLst/>
            </a:prstGeom>
            <a:solidFill>
              <a:srgbClr val="2C2288"/>
            </a:solidFill>
            <a:ln cap="flat" cmpd="sng" w="25400">
              <a:solidFill>
                <a:srgbClr val="517E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6"/>
            <p:cNvSpPr/>
            <p:nvPr/>
          </p:nvSpPr>
          <p:spPr>
            <a:xfrm>
              <a:off x="6186960" y="3526560"/>
              <a:ext cx="1374840" cy="700200"/>
            </a:xfrm>
            <a:prstGeom prst="rect">
              <a:avLst/>
            </a:prstGeom>
            <a:solidFill>
              <a:srgbClr val="2C2288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GB" sz="2000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Open DT Framework</a:t>
              </a:r>
              <a:endParaRPr b="0" sz="20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6" name="Google Shape;246;p6"/>
          <p:cNvSpPr/>
          <p:nvPr/>
        </p:nvSpPr>
        <p:spPr>
          <a:xfrm>
            <a:off x="8753400" y="1631520"/>
            <a:ext cx="2367720" cy="1242360"/>
          </a:xfrm>
          <a:prstGeom prst="rect">
            <a:avLst/>
          </a:prstGeom>
          <a:solidFill>
            <a:srgbClr val="00BC55"/>
          </a:solidFill>
          <a:ln cap="flat" cmpd="sng" w="25400">
            <a:solidFill>
              <a:srgbClr val="517E3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0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Company Specific DT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6"/>
          <p:cNvSpPr/>
          <p:nvPr/>
        </p:nvSpPr>
        <p:spPr>
          <a:xfrm>
            <a:off x="8753400" y="5104080"/>
            <a:ext cx="2367720" cy="1242360"/>
          </a:xfrm>
          <a:prstGeom prst="rect">
            <a:avLst/>
          </a:prstGeom>
          <a:solidFill>
            <a:srgbClr val="00BC55"/>
          </a:solidFill>
          <a:ln cap="flat" cmpd="sng" w="254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0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Ship Specific DT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6"/>
          <p:cNvSpPr/>
          <p:nvPr/>
        </p:nvSpPr>
        <p:spPr>
          <a:xfrm flipH="1" rot="10800000">
            <a:off x="6877800" y="2252520"/>
            <a:ext cx="1874880" cy="10058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5550">
            <a:solidFill>
              <a:srgbClr val="3E6EC2"/>
            </a:solidFill>
            <a:prstDash val="solid"/>
            <a:miter lim="8000"/>
            <a:headEnd len="med" w="med" type="triangle"/>
            <a:tailEnd len="med" w="med" type="triangle"/>
          </a:ln>
        </p:spPr>
      </p:sp>
      <p:sp>
        <p:nvSpPr>
          <p:cNvPr id="249" name="Google Shape;249;p6"/>
          <p:cNvSpPr/>
          <p:nvPr/>
        </p:nvSpPr>
        <p:spPr>
          <a:xfrm>
            <a:off x="9937440" y="2874240"/>
            <a:ext cx="360" cy="22294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5550">
            <a:solidFill>
              <a:srgbClr val="3E6EC2"/>
            </a:solidFill>
            <a:prstDash val="solid"/>
            <a:miter lim="8000"/>
            <a:headEnd len="med" w="med" type="triangle"/>
            <a:tailEnd len="med" w="med" type="triangle"/>
          </a:ln>
        </p:spPr>
      </p:sp>
      <p:sp>
        <p:nvSpPr>
          <p:cNvPr id="250" name="Google Shape;250;p6"/>
          <p:cNvSpPr/>
          <p:nvPr/>
        </p:nvSpPr>
        <p:spPr>
          <a:xfrm>
            <a:off x="6877800" y="4501800"/>
            <a:ext cx="1874880" cy="12232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5550">
            <a:solidFill>
              <a:srgbClr val="3E6EC2"/>
            </a:solidFill>
            <a:prstDash val="solid"/>
            <a:miter lim="8000"/>
            <a:headEnd len="med" w="med" type="triangle"/>
            <a:tailEnd len="med" w="med" type="triangl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542ff9906b_0_0"/>
          <p:cNvSpPr txBox="1"/>
          <p:nvPr/>
        </p:nvSpPr>
        <p:spPr>
          <a:xfrm>
            <a:off x="0" y="-57727"/>
            <a:ext cx="10515300" cy="10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Key Achievements: DT4GS Arch Definition </a:t>
            </a:r>
            <a:endParaRPr b="0" sz="4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7" name="Google Shape;257;g2542ff9906b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150" y="785325"/>
            <a:ext cx="8232300" cy="549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5435e7dfec_0_11"/>
          <p:cNvSpPr txBox="1"/>
          <p:nvPr/>
        </p:nvSpPr>
        <p:spPr>
          <a:xfrm>
            <a:off x="0" y="262225"/>
            <a:ext cx="11680500" cy="10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Key Achievements:</a:t>
            </a:r>
            <a:r>
              <a:rPr b="1" lang="en-GB" sz="44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 Automated </a:t>
            </a:r>
            <a:r>
              <a:rPr b="1" lang="en-GB" sz="44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Administrative</a:t>
            </a:r>
            <a:r>
              <a:rPr b="1" lang="en-GB" sz="44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4400">
              <a:solidFill>
                <a:srgbClr val="2C22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workflows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4" name="Google Shape;264;g25435e7dfec_0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762" y="1791399"/>
            <a:ext cx="11870475" cy="369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5435e7dfec_0_22"/>
          <p:cNvSpPr txBox="1"/>
          <p:nvPr/>
        </p:nvSpPr>
        <p:spPr>
          <a:xfrm>
            <a:off x="123700" y="93575"/>
            <a:ext cx="9711900" cy="10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Key Achievements:</a:t>
            </a:r>
            <a:r>
              <a:rPr b="1" lang="en-GB" sz="40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40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Digital</a:t>
            </a:r>
            <a:r>
              <a:rPr b="1" lang="en-GB" sz="4000">
                <a:solidFill>
                  <a:srgbClr val="2C2288"/>
                </a:solidFill>
                <a:latin typeface="Calibri"/>
                <a:ea typeface="Calibri"/>
                <a:cs typeface="Calibri"/>
                <a:sym typeface="Calibri"/>
              </a:rPr>
              <a:t> Twin(ing) Operational Opt. suite</a:t>
            </a:r>
            <a:endParaRPr b="0" sz="4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1" name="Google Shape;271;g25435e7dfec_0_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8700" y="1589275"/>
            <a:ext cx="5938150" cy="466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5435e7dfec_0_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1400175"/>
            <a:ext cx="5498775" cy="4952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2022-05-02T17:58:29Z</dcterms:created>
  <dc:creator>Takis Katsoulakos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0x01010031B82B69D2361148B4D8F7EC15680213080096F95AC426EA12409D3A8ED210EF6A1E</vt:lpwstr>
  </property>
  <property fmtid="{D5CDD505-2E9C-101B-9397-08002B2CF9AE}" pid="4" name="HiddenSlides">
    <vt:i4>4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MediaServiceImageTags">
    <vt:lpwstr/>
  </property>
  <property fmtid="{D5CDD505-2E9C-101B-9397-08002B2CF9AE}" pid="9" name="Notes">
    <vt:i4>2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12</vt:i4>
  </property>
</Properties>
</file>